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6" r:id="rId4"/>
    <p:sldId id="267" r:id="rId5"/>
    <p:sldId id="265" r:id="rId6"/>
    <p:sldId id="26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Quelle est la règle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396877"/>
            <a:ext cx="1315825" cy="965200"/>
            <a:chOff x="978558" y="748772"/>
            <a:chExt cx="1315825" cy="965200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Quelle est la règle ? 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7AA24F76-8A30-4252-9686-A7B54D2C212C}"/>
              </a:ext>
            </a:extLst>
          </p:cNvPr>
          <p:cNvGrpSpPr/>
          <p:nvPr/>
        </p:nvGrpSpPr>
        <p:grpSpPr>
          <a:xfrm rot="1324627">
            <a:off x="186026" y="618400"/>
            <a:ext cx="1081433" cy="840499"/>
            <a:chOff x="978558" y="748772"/>
            <a:chExt cx="1315825" cy="965200"/>
          </a:xfrm>
        </p:grpSpPr>
        <p:sp>
          <p:nvSpPr>
            <p:cNvPr id="18" name="Corde 17">
              <a:extLst>
                <a:ext uri="{FF2B5EF4-FFF2-40B4-BE49-F238E27FC236}">
                  <a16:creationId xmlns:a16="http://schemas.microsoft.com/office/drawing/2014/main" id="{2479848A-83AD-415A-A6ED-BC1F2BFF808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553D3681-51C6-401E-8811-292561CBBFC2}"/>
                </a:ext>
              </a:extLst>
            </p:cNvPr>
            <p:cNvSpPr txBox="1"/>
            <p:nvPr/>
          </p:nvSpPr>
          <p:spPr>
            <a:xfrm rot="19973461">
              <a:off x="1060961" y="1035908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1486DBB5-0AD0-45C6-BC48-B1ABBD7347BE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6B3EC875-AC16-4A21-A67D-3F27C7BBEF28}"/>
              </a:ext>
            </a:extLst>
          </p:cNvPr>
          <p:cNvSpPr txBox="1">
            <a:spLocks/>
          </p:cNvSpPr>
          <p:nvPr/>
        </p:nvSpPr>
        <p:spPr>
          <a:xfrm>
            <a:off x="4437889" y="1253331"/>
            <a:ext cx="3316222" cy="509119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bois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tapis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gros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dans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jamais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gris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les voitures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tu cherches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Quelle est la règle ? 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7AA24F76-8A30-4252-9686-A7B54D2C212C}"/>
              </a:ext>
            </a:extLst>
          </p:cNvPr>
          <p:cNvGrpSpPr/>
          <p:nvPr/>
        </p:nvGrpSpPr>
        <p:grpSpPr>
          <a:xfrm rot="1324627">
            <a:off x="186026" y="618400"/>
            <a:ext cx="1081433" cy="840499"/>
            <a:chOff x="978558" y="748772"/>
            <a:chExt cx="1315825" cy="965200"/>
          </a:xfrm>
        </p:grpSpPr>
        <p:sp>
          <p:nvSpPr>
            <p:cNvPr id="18" name="Corde 17">
              <a:extLst>
                <a:ext uri="{FF2B5EF4-FFF2-40B4-BE49-F238E27FC236}">
                  <a16:creationId xmlns:a16="http://schemas.microsoft.com/office/drawing/2014/main" id="{2479848A-83AD-415A-A6ED-BC1F2BFF808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553D3681-51C6-401E-8811-292561CBBFC2}"/>
                </a:ext>
              </a:extLst>
            </p:cNvPr>
            <p:cNvSpPr txBox="1"/>
            <p:nvPr/>
          </p:nvSpPr>
          <p:spPr>
            <a:xfrm rot="19973461">
              <a:off x="1060961" y="1035908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1486DBB5-0AD0-45C6-BC48-B1ABBD7347BE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5E97313-4C72-42FF-A7D5-1BE66AFE9467}"/>
              </a:ext>
            </a:extLst>
          </p:cNvPr>
          <p:cNvSpPr txBox="1">
            <a:spLocks/>
          </p:cNvSpPr>
          <p:nvPr/>
        </p:nvSpPr>
        <p:spPr>
          <a:xfrm>
            <a:off x="4437889" y="1253331"/>
            <a:ext cx="3316222" cy="509119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boi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tapi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gro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dan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jamai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nous parton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les voiture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tu cherche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5996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718" y="-260294"/>
            <a:ext cx="9423400" cy="1325563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règle : </a:t>
            </a:r>
            <a:endParaRPr lang="fr-FR" b="1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7AA24F76-8A30-4252-9686-A7B54D2C212C}"/>
              </a:ext>
            </a:extLst>
          </p:cNvPr>
          <p:cNvGrpSpPr/>
          <p:nvPr/>
        </p:nvGrpSpPr>
        <p:grpSpPr>
          <a:xfrm rot="1324627">
            <a:off x="88323" y="593516"/>
            <a:ext cx="1081433" cy="840499"/>
            <a:chOff x="978558" y="748772"/>
            <a:chExt cx="1315825" cy="965200"/>
          </a:xfrm>
        </p:grpSpPr>
        <p:sp>
          <p:nvSpPr>
            <p:cNvPr id="18" name="Corde 17">
              <a:extLst>
                <a:ext uri="{FF2B5EF4-FFF2-40B4-BE49-F238E27FC236}">
                  <a16:creationId xmlns:a16="http://schemas.microsoft.com/office/drawing/2014/main" id="{2479848A-83AD-415A-A6ED-BC1F2BFF808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553D3681-51C6-401E-8811-292561CBBFC2}"/>
                </a:ext>
              </a:extLst>
            </p:cNvPr>
            <p:cNvSpPr txBox="1"/>
            <p:nvPr/>
          </p:nvSpPr>
          <p:spPr>
            <a:xfrm rot="19973461">
              <a:off x="1060961" y="1035908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1486DBB5-0AD0-45C6-BC48-B1ABBD7347BE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E13AAE76-3792-4EF2-A699-869189E59C7D}"/>
              </a:ext>
            </a:extLst>
          </p:cNvPr>
          <p:cNvSpPr/>
          <p:nvPr/>
        </p:nvSpPr>
        <p:spPr>
          <a:xfrm>
            <a:off x="699024" y="1013766"/>
            <a:ext cx="10793951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8C2A2E2-1CFE-417B-88D3-E8FFB9877E1E}"/>
              </a:ext>
            </a:extLst>
          </p:cNvPr>
          <p:cNvSpPr txBox="1"/>
          <p:nvPr/>
        </p:nvSpPr>
        <p:spPr>
          <a:xfrm>
            <a:off x="4752101" y="957160"/>
            <a:ext cx="2567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La lettre « s »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9333C954-4316-4C91-B858-EDD5F701DE87}"/>
              </a:ext>
            </a:extLst>
          </p:cNvPr>
          <p:cNvCxnSpPr>
            <a:cxnSpLocks/>
          </p:cNvCxnSpPr>
          <p:nvPr/>
        </p:nvCxnSpPr>
        <p:spPr>
          <a:xfrm flipH="1">
            <a:off x="3068202" y="1451450"/>
            <a:ext cx="1528069" cy="7583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4C10D503-DF0B-423D-A793-C924442F55C3}"/>
              </a:ext>
            </a:extLst>
          </p:cNvPr>
          <p:cNvSpPr txBox="1"/>
          <p:nvPr/>
        </p:nvSpPr>
        <p:spPr>
          <a:xfrm>
            <a:off x="8852770" y="2278165"/>
            <a:ext cx="1841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muette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B144CADE-54F6-4612-A6FC-125B4E036811}"/>
              </a:ext>
            </a:extLst>
          </p:cNvPr>
          <p:cNvCxnSpPr>
            <a:cxnSpLocks/>
          </p:cNvCxnSpPr>
          <p:nvPr/>
        </p:nvCxnSpPr>
        <p:spPr>
          <a:xfrm>
            <a:off x="7475871" y="1393183"/>
            <a:ext cx="1412683" cy="8466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8F9EB5EA-AB30-49FD-B7B2-9B61704038A4}"/>
              </a:ext>
            </a:extLst>
          </p:cNvPr>
          <p:cNvCxnSpPr>
            <a:cxnSpLocks/>
          </p:cNvCxnSpPr>
          <p:nvPr/>
        </p:nvCxnSpPr>
        <p:spPr>
          <a:xfrm>
            <a:off x="6095999" y="1541935"/>
            <a:ext cx="0" cy="9203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C5087D17-B9D7-49CD-A94E-B3528F4AB974}"/>
              </a:ext>
            </a:extLst>
          </p:cNvPr>
          <p:cNvSpPr txBox="1"/>
          <p:nvPr/>
        </p:nvSpPr>
        <p:spPr>
          <a:xfrm>
            <a:off x="7719774" y="2862940"/>
            <a:ext cx="401710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fin de mots invariables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(dans, jamais…)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terminaison d’un verbe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(tu danses, nous voyons…)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certains noms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(bois, tas, pays…)</a:t>
            </a: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mots au pluriel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(femmes, belles, ...)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2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S muet ou non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9986" y="1419941"/>
            <a:ext cx="5473328" cy="5111488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fr-FR" sz="3200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oleil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dan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boi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mai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on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our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tu parle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ro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e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les chat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  <a:endParaRPr lang="fr-FR" dirty="0">
              <a:solidFill>
                <a:srgbClr val="FF0000"/>
              </a:solidFill>
            </a:endParaRP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3F76633-4A8E-4A70-9117-00B9AA05411A}"/>
              </a:ext>
            </a:extLst>
          </p:cNvPr>
          <p:cNvGrpSpPr/>
          <p:nvPr/>
        </p:nvGrpSpPr>
        <p:grpSpPr>
          <a:xfrm rot="1324627">
            <a:off x="88323" y="593516"/>
            <a:ext cx="1081433" cy="840499"/>
            <a:chOff x="978558" y="748772"/>
            <a:chExt cx="1315825" cy="965200"/>
          </a:xfrm>
        </p:grpSpPr>
        <p:sp>
          <p:nvSpPr>
            <p:cNvPr id="18" name="Corde 17">
              <a:extLst>
                <a:ext uri="{FF2B5EF4-FFF2-40B4-BE49-F238E27FC236}">
                  <a16:creationId xmlns:a16="http://schemas.microsoft.com/office/drawing/2014/main" id="{87A570B8-36A1-4E44-A396-94CE59D15FF0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A3AC66BA-CA67-4E15-9618-A81A594A9890}"/>
                </a:ext>
              </a:extLst>
            </p:cNvPr>
            <p:cNvSpPr txBox="1"/>
            <p:nvPr/>
          </p:nvSpPr>
          <p:spPr>
            <a:xfrm rot="19973461">
              <a:off x="1060961" y="1035908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08AF770B-8ABD-4AED-A304-C93900314C3F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665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S muet ou non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9986" y="1419941"/>
            <a:ext cx="5473328" cy="5111488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fr-FR" sz="3200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oleil : non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dan</a:t>
            </a:r>
            <a:r>
              <a:rPr lang="fr-FR" sz="3200" dirty="0">
                <a:solidFill>
                  <a:srgbClr val="FF0000"/>
                </a:solidFill>
              </a:rPr>
              <a:t>s </a:t>
            </a:r>
            <a:r>
              <a:rPr lang="fr-FR" sz="3200" dirty="0"/>
              <a:t>: </a:t>
            </a:r>
            <a:r>
              <a:rPr lang="fr-FR" sz="3200" dirty="0">
                <a:solidFill>
                  <a:srgbClr val="FF0000"/>
                </a:solidFill>
              </a:rPr>
              <a:t>oui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boi</a:t>
            </a:r>
            <a:r>
              <a:rPr lang="fr-FR" sz="3200" dirty="0">
                <a:solidFill>
                  <a:srgbClr val="FF0000"/>
                </a:solidFill>
              </a:rPr>
              <a:t>s </a:t>
            </a:r>
            <a:r>
              <a:rPr lang="fr-FR" sz="3200" dirty="0"/>
              <a:t>: </a:t>
            </a:r>
            <a:r>
              <a:rPr lang="fr-FR" sz="3200" dirty="0">
                <a:solidFill>
                  <a:srgbClr val="FF0000"/>
                </a:solidFill>
              </a:rPr>
              <a:t>oui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mai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on : non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our</a:t>
            </a:r>
            <a:r>
              <a:rPr lang="fr-FR" sz="3200" dirty="0">
                <a:solidFill>
                  <a:srgbClr val="FF0000"/>
                </a:solidFill>
              </a:rPr>
              <a:t>s </a:t>
            </a:r>
            <a:r>
              <a:rPr lang="fr-FR" sz="3200" dirty="0"/>
              <a:t>: non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tu parle</a:t>
            </a:r>
            <a:r>
              <a:rPr lang="fr-FR" sz="3200" dirty="0">
                <a:solidFill>
                  <a:srgbClr val="FF0000"/>
                </a:solidFill>
              </a:rPr>
              <a:t>s </a:t>
            </a:r>
            <a:r>
              <a:rPr lang="fr-FR" sz="3200" dirty="0"/>
              <a:t>: </a:t>
            </a:r>
            <a:r>
              <a:rPr lang="fr-FR" sz="3200" dirty="0">
                <a:solidFill>
                  <a:srgbClr val="FF0000"/>
                </a:solidFill>
              </a:rPr>
              <a:t>oui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ro</a:t>
            </a:r>
            <a:r>
              <a:rPr lang="fr-FR" sz="3200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e : non</a:t>
            </a:r>
          </a:p>
          <a:p>
            <a:pPr>
              <a:lnSpc>
                <a:spcPct val="110000"/>
              </a:lnSpc>
            </a:pPr>
            <a:r>
              <a:rPr lang="fr-FR" sz="3200" dirty="0"/>
              <a:t>les chat</a:t>
            </a:r>
            <a:r>
              <a:rPr lang="fr-FR" sz="3200" dirty="0">
                <a:solidFill>
                  <a:srgbClr val="FF0000"/>
                </a:solidFill>
              </a:rPr>
              <a:t>s </a:t>
            </a:r>
            <a:r>
              <a:rPr lang="fr-FR" sz="3200" dirty="0"/>
              <a:t>: </a:t>
            </a:r>
            <a:r>
              <a:rPr lang="fr-FR" sz="3200" dirty="0">
                <a:solidFill>
                  <a:srgbClr val="FF0000"/>
                </a:solidFill>
              </a:rPr>
              <a:t>oui</a:t>
            </a:r>
            <a:endParaRPr lang="fr-FR" dirty="0">
              <a:solidFill>
                <a:srgbClr val="FF0000"/>
              </a:solidFill>
            </a:endParaRP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3F76633-4A8E-4A70-9117-00B9AA05411A}"/>
              </a:ext>
            </a:extLst>
          </p:cNvPr>
          <p:cNvGrpSpPr/>
          <p:nvPr/>
        </p:nvGrpSpPr>
        <p:grpSpPr>
          <a:xfrm rot="1324627">
            <a:off x="88323" y="593516"/>
            <a:ext cx="1081433" cy="840499"/>
            <a:chOff x="978558" y="748772"/>
            <a:chExt cx="1315825" cy="965200"/>
          </a:xfrm>
        </p:grpSpPr>
        <p:sp>
          <p:nvSpPr>
            <p:cNvPr id="18" name="Corde 17">
              <a:extLst>
                <a:ext uri="{FF2B5EF4-FFF2-40B4-BE49-F238E27FC236}">
                  <a16:creationId xmlns:a16="http://schemas.microsoft.com/office/drawing/2014/main" id="{87A570B8-36A1-4E44-A396-94CE59D15FF0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A3AC66BA-CA67-4E15-9618-A81A594A9890}"/>
                </a:ext>
              </a:extLst>
            </p:cNvPr>
            <p:cNvSpPr txBox="1"/>
            <p:nvPr/>
          </p:nvSpPr>
          <p:spPr>
            <a:xfrm rot="19973461">
              <a:off x="1060961" y="1035908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08AF770B-8ABD-4AED-A304-C93900314C3F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21751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169</Words>
  <Application>Microsoft Office PowerPoint</Application>
  <PresentationFormat>Grand écran</PresentationFormat>
  <Paragraphs>74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Rituel 1</vt:lpstr>
      <vt:lpstr>Quelle est la règle ? </vt:lpstr>
      <vt:lpstr>Quelle est la règle ? </vt:lpstr>
      <vt:lpstr>La règle : </vt:lpstr>
      <vt:lpstr>S muet ou non ?</vt:lpstr>
      <vt:lpstr>S muet ou non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2021-12-08T21:16:56Z</dcterms:modified>
</cp:coreProperties>
</file>